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4"/>
    <p:sldMasterId id="2147483674" r:id="rId5"/>
  </p:sldMasterIdLst>
  <p:notesMasterIdLst>
    <p:notesMasterId r:id="rId13"/>
  </p:notesMasterIdLst>
  <p:handoutMasterIdLst>
    <p:handoutMasterId r:id="rId14"/>
  </p:handoutMasterIdLst>
  <p:sldIdLst>
    <p:sldId id="270" r:id="rId6"/>
    <p:sldId id="256" r:id="rId7"/>
    <p:sldId id="278" r:id="rId8"/>
    <p:sldId id="281" r:id="rId9"/>
    <p:sldId id="282" r:id="rId10"/>
    <p:sldId id="283" r:id="rId11"/>
    <p:sldId id="257" r:id="rId12"/>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4" autoAdjust="0"/>
    <p:restoredTop sz="93381" autoAdjust="0"/>
  </p:normalViewPr>
  <p:slideViewPr>
    <p:cSldViewPr>
      <p:cViewPr varScale="1">
        <p:scale>
          <a:sx n="116" d="100"/>
          <a:sy n="116" d="100"/>
        </p:scale>
        <p:origin x="2080"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5/29/19</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5/29/19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5DB3CD-82CE-4D61-A55F-4B85DC44DBC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513618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2</a:t>
            </a:fld>
            <a:endParaRPr lang="en-US" dirty="0"/>
          </a:p>
        </p:txBody>
      </p:sp>
    </p:spTree>
    <p:extLst>
      <p:ext uri="{BB962C8B-B14F-4D97-AF65-F5344CB8AC3E}">
        <p14:creationId xmlns:p14="http://schemas.microsoft.com/office/powerpoint/2010/main" val="1306113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093D7771-5121-7B4D-9293-8C3CB8FA5736}"/>
              </a:ext>
            </a:extLst>
          </p:cNvPr>
          <p:cNvSpPr>
            <a:spLocks noGrp="1"/>
          </p:cNvSpPr>
          <p:nvPr>
            <p:ph type="body" sz="quarter" idx="11"/>
          </p:nvPr>
        </p:nvSpPr>
        <p:spPr>
          <a:xfrm>
            <a:off x="152400" y="1371600"/>
            <a:ext cx="8763000" cy="1371600"/>
          </a:xfrm>
        </p:spPr>
        <p:txBody>
          <a:bodyPr/>
          <a:lstStyle/>
          <a:p>
            <a:r>
              <a:rPr lang="en-US" sz="2800" b="1" dirty="0">
                <a:latin typeface="+mn-lt"/>
              </a:rPr>
              <a:t>Ghana - activity 2.1.2</a:t>
            </a:r>
            <a:endParaRPr lang="en-US" sz="2800" dirty="0">
              <a:latin typeface="+mn-lt"/>
            </a:endParaRPr>
          </a:p>
          <a:p>
            <a:r>
              <a:rPr lang="en-US" sz="2000" dirty="0">
                <a:latin typeface="+mn-lt"/>
              </a:rPr>
              <a:t>Train farm families, especially women to produce and consume diverse and more nutritious food </a:t>
            </a:r>
          </a:p>
        </p:txBody>
      </p:sp>
      <p:sp>
        <p:nvSpPr>
          <p:cNvPr id="6" name="Text Placeholder 2">
            <a:extLst>
              <a:ext uri="{FF2B5EF4-FFF2-40B4-BE49-F238E27FC236}">
                <a16:creationId xmlns:a16="http://schemas.microsoft.com/office/drawing/2014/main" id="{4C234373-B31F-FF4F-AD56-242EFBE173F5}"/>
              </a:ext>
            </a:extLst>
          </p:cNvPr>
          <p:cNvSpPr>
            <a:spLocks noGrp="1"/>
          </p:cNvSpPr>
          <p:nvPr>
            <p:ph type="body" sz="quarter" idx="12"/>
          </p:nvPr>
        </p:nvSpPr>
        <p:spPr>
          <a:xfrm>
            <a:off x="2360613" y="3581400"/>
            <a:ext cx="5487987" cy="762000"/>
          </a:xfrm>
        </p:spPr>
        <p:txBody>
          <a:bodyPr/>
          <a:lstStyle/>
          <a:p>
            <a:r>
              <a:rPr lang="en-US" altLang="en-US" sz="1800" dirty="0">
                <a:latin typeface="+mn-lt"/>
                <a:ea typeface="Tahoma" panose="020B0604030504040204" pitchFamily="34" charset="0"/>
                <a:cs typeface="Tahoma" panose="020B0604030504040204" pitchFamily="34" charset="0"/>
              </a:rPr>
              <a:t>Mahama Saaka </a:t>
            </a:r>
          </a:p>
          <a:p>
            <a:r>
              <a:rPr lang="en-US" sz="1800" dirty="0">
                <a:latin typeface="+mn-lt"/>
                <a:ea typeface="Tahoma" panose="020B0604030504040204" pitchFamily="34" charset="0"/>
                <a:cs typeface="Tahoma" panose="020B0604030504040204" pitchFamily="34" charset="0"/>
              </a:rPr>
              <a:t>University of Development Studies, Ghana</a:t>
            </a:r>
            <a:br>
              <a:rPr lang="en-US" sz="1800" dirty="0">
                <a:latin typeface="+mn-lt"/>
                <a:ea typeface="Tahoma" panose="020B0604030504040204" pitchFamily="34" charset="0"/>
                <a:cs typeface="Tahoma" panose="020B0604030504040204" pitchFamily="34" charset="0"/>
              </a:rPr>
            </a:br>
            <a:endParaRPr lang="en-US" sz="1800" dirty="0">
              <a:latin typeface="+mn-lt"/>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614007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838200" y="1752600"/>
            <a:ext cx="7620000" cy="1143000"/>
          </a:xfrm>
        </p:spPr>
        <p:txBody>
          <a:bodyPr/>
          <a:lstStyle/>
          <a:p>
            <a:r>
              <a:rPr lang="en-US" sz="3600">
                <a:latin typeface="+mn-lt"/>
              </a:rPr>
              <a:t>Review </a:t>
            </a:r>
            <a:r>
              <a:rPr lang="en-US" sz="3600" dirty="0">
                <a:latin typeface="+mn-lt"/>
              </a:rPr>
              <a:t>Report on  Nutrition Activities (2018-2019)</a:t>
            </a:r>
          </a:p>
        </p:txBody>
      </p:sp>
      <p:sp>
        <p:nvSpPr>
          <p:cNvPr id="3" name="Text Placeholder 2"/>
          <p:cNvSpPr>
            <a:spLocks noGrp="1"/>
          </p:cNvSpPr>
          <p:nvPr>
            <p:ph type="body" sz="quarter" idx="12"/>
          </p:nvPr>
        </p:nvSpPr>
        <p:spPr>
          <a:xfrm>
            <a:off x="2360613" y="3581400"/>
            <a:ext cx="5487987" cy="1905000"/>
          </a:xfrm>
        </p:spPr>
        <p:txBody>
          <a:bodyPr/>
          <a:lstStyle/>
          <a:p>
            <a:r>
              <a:rPr lang="en-US" altLang="en-US" dirty="0">
                <a:latin typeface="Tahoma" panose="020B0604030504040204" pitchFamily="34" charset="0"/>
                <a:ea typeface="Tahoma" panose="020B0604030504040204" pitchFamily="34" charset="0"/>
                <a:cs typeface="Tahoma" panose="020B0604030504040204" pitchFamily="34" charset="0"/>
              </a:rPr>
              <a:t>Dr Mahama Saaka (PhD)</a:t>
            </a:r>
          </a:p>
          <a:p>
            <a:r>
              <a:rPr lang="en-US" dirty="0">
                <a:latin typeface="Tahoma" panose="020B0604030504040204" pitchFamily="34" charset="0"/>
                <a:ea typeface="Tahoma" panose="020B0604030504040204" pitchFamily="34" charset="0"/>
                <a:cs typeface="Tahoma" panose="020B0604030504040204" pitchFamily="34" charset="0"/>
              </a:rPr>
              <a:t>UDS-SAHS, Tamale</a:t>
            </a:r>
            <a:br>
              <a:rPr lang="en-US" dirty="0">
                <a:latin typeface="Tahoma" panose="020B0604030504040204" pitchFamily="34" charset="0"/>
                <a:ea typeface="Tahoma" panose="020B0604030504040204" pitchFamily="34" charset="0"/>
                <a:cs typeface="Tahoma" panose="020B0604030504040204" pitchFamily="34" charset="0"/>
              </a:rPr>
            </a:br>
            <a:r>
              <a:rPr lang="en-US" dirty="0">
                <a:latin typeface="Tahoma" panose="020B0604030504040204" pitchFamily="34" charset="0"/>
                <a:ea typeface="Tahoma" panose="020B0604030504040204" pitchFamily="34" charset="0"/>
                <a:cs typeface="Tahoma" panose="020B0604030504040204" pitchFamily="34" charset="0"/>
              </a:rPr>
              <a:t>Africa RISING Planning Meeting</a:t>
            </a:r>
            <a:br>
              <a:rPr lang="en-US" dirty="0">
                <a:latin typeface="Tahoma" panose="020B0604030504040204" pitchFamily="34" charset="0"/>
                <a:ea typeface="Tahoma" panose="020B0604030504040204" pitchFamily="34" charset="0"/>
                <a:cs typeface="Tahoma" panose="020B0604030504040204" pitchFamily="34" charset="0"/>
              </a:rPr>
            </a:br>
            <a:r>
              <a:rPr lang="en-US" dirty="0" err="1">
                <a:latin typeface="Tahoma" panose="020B0604030504040204" pitchFamily="34" charset="0"/>
                <a:ea typeface="Tahoma" panose="020B0604030504040204" pitchFamily="34" charset="0"/>
                <a:cs typeface="Tahoma" panose="020B0604030504040204" pitchFamily="34" charset="0"/>
              </a:rPr>
              <a:t>Tomreik</a:t>
            </a:r>
            <a:r>
              <a:rPr lang="en-US" dirty="0">
                <a:latin typeface="Tahoma" panose="020B0604030504040204" pitchFamily="34" charset="0"/>
                <a:ea typeface="Tahoma" panose="020B0604030504040204" pitchFamily="34" charset="0"/>
                <a:cs typeface="Tahoma" panose="020B0604030504040204" pitchFamily="34" charset="0"/>
              </a:rPr>
              <a:t> Hotel, Accra</a:t>
            </a:r>
            <a:r>
              <a:rPr lang="en-US" dirty="0"/>
              <a:t> </a:t>
            </a:r>
            <a:r>
              <a:rPr lang="en-US" dirty="0">
                <a:latin typeface="Tahoma" panose="020B0604030504040204" pitchFamily="34" charset="0"/>
                <a:ea typeface="Tahoma" panose="020B0604030504040204" pitchFamily="34" charset="0"/>
                <a:cs typeface="Tahoma" panose="020B0604030504040204" pitchFamily="34" charset="0"/>
              </a:rPr>
              <a:t> (14-16 May 2019)</a:t>
            </a:r>
          </a:p>
        </p:txBody>
      </p:sp>
    </p:spTree>
    <p:extLst>
      <p:ext uri="{BB962C8B-B14F-4D97-AF65-F5344CB8AC3E}">
        <p14:creationId xmlns:p14="http://schemas.microsoft.com/office/powerpoint/2010/main" val="2439034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83A8FE7-5A4A-4948-A7D4-50EED4FB00BD}"/>
              </a:ext>
            </a:extLst>
          </p:cNvPr>
          <p:cNvSpPr>
            <a:spLocks noGrp="1"/>
          </p:cNvSpPr>
          <p:nvPr>
            <p:ph type="body" sz="quarter" idx="12"/>
          </p:nvPr>
        </p:nvSpPr>
        <p:spPr/>
        <p:txBody>
          <a:bodyPr/>
          <a:lstStyle/>
          <a:p>
            <a:pPr algn="ctr"/>
            <a:r>
              <a:rPr lang="en-US" dirty="0">
                <a:solidFill>
                  <a:srgbClr val="7030A0"/>
                </a:solidFill>
                <a:latin typeface="Tahoma" panose="020B0604030504040204" pitchFamily="34" charset="0"/>
                <a:ea typeface="Tahoma" panose="020B0604030504040204" pitchFamily="34" charset="0"/>
                <a:cs typeface="Tahoma" panose="020B0604030504040204" pitchFamily="34" charset="0"/>
              </a:rPr>
              <a:t>Introduction</a:t>
            </a:r>
          </a:p>
          <a:p>
            <a:r>
              <a:rPr lang="en-US" sz="2400" dirty="0">
                <a:latin typeface="Tahoma" panose="020B0604030504040204" pitchFamily="34" charset="0"/>
                <a:ea typeface="Tahoma" panose="020B0604030504040204" pitchFamily="34" charset="0"/>
                <a:cs typeface="Tahoma" panose="020B0604030504040204" pitchFamily="34" charset="0"/>
              </a:rPr>
              <a:t>Three sub-activities were planned for:</a:t>
            </a:r>
          </a:p>
          <a:p>
            <a:pPr marL="571500" indent="-457200">
              <a:buFont typeface="Wingdings" panose="05000000000000000000" pitchFamily="2" charset="2"/>
              <a:buChar char="ü"/>
            </a:pPr>
            <a:r>
              <a:rPr lang="en-US" sz="2400" dirty="0">
                <a:solidFill>
                  <a:srgbClr val="000000"/>
                </a:solidFill>
                <a:latin typeface="Tahoma" panose="020B0604030504040204" pitchFamily="34" charset="0"/>
                <a:ea typeface="Tahoma" panose="020B0604030504040204" pitchFamily="34" charset="0"/>
                <a:cs typeface="Tahoma" panose="020B0604030504040204" pitchFamily="34" charset="0"/>
              </a:rPr>
              <a:t>Using the power of radio to promote women’s empowerment for improved agricultural productivity and nutrition outcomes</a:t>
            </a:r>
          </a:p>
          <a:p>
            <a:pPr marL="571500" indent="-457200">
              <a:buFont typeface="Wingdings" panose="05000000000000000000" pitchFamily="2" charset="2"/>
              <a:buChar char="ü"/>
            </a:pPr>
            <a:r>
              <a:rPr lang="en-US" sz="2400" dirty="0">
                <a:latin typeface="Tahoma" panose="020B0604030504040204" pitchFamily="34" charset="0"/>
                <a:ea typeface="Tahoma" panose="020B0604030504040204" pitchFamily="34" charset="0"/>
                <a:cs typeface="Tahoma" panose="020B0604030504040204" pitchFamily="34" charset="0"/>
              </a:rPr>
              <a:t>Effect of joint nutrition education and homestead vegetable production on e</a:t>
            </a:r>
            <a:r>
              <a:rPr lang="en-US" sz="2400" kern="1800" dirty="0">
                <a:latin typeface="Tahoma" panose="020B0604030504040204" pitchFamily="34" charset="0"/>
                <a:ea typeface="Tahoma" panose="020B0604030504040204" pitchFamily="34" charset="0"/>
                <a:cs typeface="Tahoma" panose="020B0604030504040204" pitchFamily="34" charset="0"/>
              </a:rPr>
              <a:t>mpowerment of women and </a:t>
            </a:r>
            <a:r>
              <a:rPr lang="en-US" sz="2400" dirty="0">
                <a:latin typeface="Tahoma" panose="020B0604030504040204" pitchFamily="34" charset="0"/>
                <a:ea typeface="Tahoma" panose="020B0604030504040204" pitchFamily="34" charset="0"/>
                <a:cs typeface="Tahoma" panose="020B0604030504040204" pitchFamily="34" charset="0"/>
              </a:rPr>
              <a:t>household food security</a:t>
            </a:r>
          </a:p>
          <a:p>
            <a:pPr marL="571500" indent="-457200">
              <a:buFont typeface="Wingdings" panose="05000000000000000000" pitchFamily="2" charset="2"/>
              <a:buChar char="ü"/>
            </a:pPr>
            <a:r>
              <a:rPr lang="en-US" sz="2400" dirty="0">
                <a:latin typeface="Tahoma" panose="020B0604030504040204" pitchFamily="34" charset="0"/>
                <a:ea typeface="Tahoma" panose="020B0604030504040204" pitchFamily="34" charset="0"/>
                <a:cs typeface="Tahoma" panose="020B0604030504040204" pitchFamily="34" charset="0"/>
              </a:rPr>
              <a:t>An Evaluation of Using Mother Care Group Approach/Model in Improving Nutrition Behaviours </a:t>
            </a:r>
          </a:p>
          <a:p>
            <a:pPr marL="571500" indent="-457200">
              <a:buFont typeface="Wingdings" panose="05000000000000000000" pitchFamily="2" charset="2"/>
              <a:buChar char="ü"/>
            </a:pPr>
            <a:endParaRPr lang="en-US" sz="28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48200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3C8315C-AFC0-41F1-BEFE-0851783D6A6D}"/>
              </a:ext>
            </a:extLst>
          </p:cNvPr>
          <p:cNvPicPr>
            <a:picLocks noChangeAspect="1"/>
          </p:cNvPicPr>
          <p:nvPr/>
        </p:nvPicPr>
        <p:blipFill>
          <a:blip r:embed="rId2"/>
          <a:stretch>
            <a:fillRect/>
          </a:stretch>
        </p:blipFill>
        <p:spPr>
          <a:xfrm>
            <a:off x="798248" y="1295399"/>
            <a:ext cx="8117151" cy="5029201"/>
          </a:xfrm>
          <a:prstGeom prst="rect">
            <a:avLst/>
          </a:prstGeom>
        </p:spPr>
      </p:pic>
      <p:sp>
        <p:nvSpPr>
          <p:cNvPr id="2" name="Title 1">
            <a:extLst>
              <a:ext uri="{FF2B5EF4-FFF2-40B4-BE49-F238E27FC236}">
                <a16:creationId xmlns:a16="http://schemas.microsoft.com/office/drawing/2014/main" id="{C43455DE-D107-40A4-A23D-BAEEB849E1EB}"/>
              </a:ext>
            </a:extLst>
          </p:cNvPr>
          <p:cNvSpPr>
            <a:spLocks noGrp="1"/>
          </p:cNvSpPr>
          <p:nvPr>
            <p:ph type="title"/>
          </p:nvPr>
        </p:nvSpPr>
        <p:spPr>
          <a:xfrm>
            <a:off x="457200" y="274638"/>
            <a:ext cx="8229600" cy="639762"/>
          </a:xfrm>
        </p:spPr>
        <p:txBody>
          <a:bodyPr>
            <a:normAutofit fontScale="90000"/>
          </a:bodyPr>
          <a:lstStyle/>
          <a:p>
            <a:pPr marL="114300" lvl="0">
              <a:spcBef>
                <a:spcPct val="20000"/>
              </a:spcBef>
            </a:pPr>
            <a:br>
              <a:rPr lang="en-GB" sz="3200" b="1" dirty="0">
                <a:solidFill>
                  <a:prstClr val="black"/>
                </a:solidFill>
                <a:latin typeface="Gill Sans" pitchFamily="34" charset="0"/>
                <a:ea typeface="+mn-ea"/>
                <a:cs typeface="+mn-cs"/>
              </a:rPr>
            </a:br>
            <a:r>
              <a:rPr lang="en-GB" sz="2200" b="1" dirty="0">
                <a:solidFill>
                  <a:prstClr val="black"/>
                </a:solidFill>
                <a:latin typeface="Gill Sans" pitchFamily="34" charset="0"/>
                <a:ea typeface="+mn-ea"/>
                <a:cs typeface="+mn-cs"/>
              </a:rPr>
              <a:t>Achievements (progress and/or results) against outputs towards outcome 2</a:t>
            </a:r>
            <a:br>
              <a:rPr lang="en-GB" sz="2200" b="1" dirty="0">
                <a:solidFill>
                  <a:prstClr val="black"/>
                </a:solidFill>
                <a:latin typeface="Gill Sans" pitchFamily="34" charset="0"/>
                <a:ea typeface="+mn-ea"/>
                <a:cs typeface="+mn-cs"/>
              </a:rPr>
            </a:br>
            <a:endParaRPr lang="en-US" sz="2200" dirty="0"/>
          </a:p>
        </p:txBody>
      </p:sp>
    </p:spTree>
    <p:extLst>
      <p:ext uri="{BB962C8B-B14F-4D97-AF65-F5344CB8AC3E}">
        <p14:creationId xmlns:p14="http://schemas.microsoft.com/office/powerpoint/2010/main" val="6702810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C115F-4FCF-4F1C-AE44-315BBCAE522C}"/>
              </a:ext>
            </a:extLst>
          </p:cNvPr>
          <p:cNvSpPr>
            <a:spLocks noGrp="1"/>
          </p:cNvSpPr>
          <p:nvPr>
            <p:ph type="title"/>
          </p:nvPr>
        </p:nvSpPr>
        <p:spPr/>
        <p:txBody>
          <a:bodyPr>
            <a:normAutofit fontScale="90000"/>
          </a:bodyPr>
          <a:lstStyle/>
          <a:p>
            <a:pPr lvl="0" algn="l"/>
            <a:br>
              <a:rPr lang="en-US" dirty="0"/>
            </a:br>
            <a:br>
              <a:rPr lang="en-US" dirty="0"/>
            </a:br>
            <a:br>
              <a:rPr lang="en-US" dirty="0"/>
            </a:br>
            <a:br>
              <a:rPr lang="en-US" dirty="0"/>
            </a:br>
            <a:br>
              <a:rPr lang="en-US" altLang="en-US" b="1" dirty="0">
                <a:solidFill>
                  <a:schemeClr val="accent2"/>
                </a:solidFill>
              </a:rPr>
            </a:br>
            <a:br>
              <a:rPr lang="en-US" dirty="0"/>
            </a:br>
            <a:br>
              <a:rPr lang="en-US" dirty="0"/>
            </a:br>
            <a:br>
              <a:rPr lang="en-US" dirty="0"/>
            </a:br>
            <a:r>
              <a:rPr lang="en-US" altLang="en-US" b="1" dirty="0">
                <a:solidFill>
                  <a:schemeClr val="accent2"/>
                </a:solidFill>
              </a:rPr>
              <a:t>Summary of achievements</a:t>
            </a:r>
            <a:br>
              <a:rPr lang="en-US" dirty="0"/>
            </a:br>
            <a:br>
              <a:rPr lang="en-US" dirty="0"/>
            </a:br>
            <a:br>
              <a:rPr lang="en-US" dirty="0"/>
            </a:br>
            <a:r>
              <a:rPr lang="en-GB" sz="2700" dirty="0">
                <a:latin typeface="Tahoma" panose="020B0604030504040204" pitchFamily="34" charset="0"/>
                <a:ea typeface="Tahoma" panose="020B0604030504040204" pitchFamily="34" charset="0"/>
                <a:cs typeface="Tahoma" panose="020B0604030504040204" pitchFamily="34" charset="0"/>
              </a:rPr>
              <a:t>Five Barrier Analysis (BA) assessments were conducted to identify the </a:t>
            </a:r>
            <a:r>
              <a:rPr lang="en-GB" sz="2700" dirty="0" err="1">
                <a:latin typeface="Tahoma" panose="020B0604030504040204" pitchFamily="34" charset="0"/>
                <a:ea typeface="Tahoma" panose="020B0604030504040204" pitchFamily="34" charset="0"/>
                <a:cs typeface="Tahoma" panose="020B0604030504040204" pitchFamily="34" charset="0"/>
              </a:rPr>
              <a:t>behavioral</a:t>
            </a:r>
            <a:r>
              <a:rPr lang="en-GB" sz="2700" dirty="0">
                <a:latin typeface="Tahoma" panose="020B0604030504040204" pitchFamily="34" charset="0"/>
                <a:ea typeface="Tahoma" panose="020B0604030504040204" pitchFamily="34" charset="0"/>
                <a:cs typeface="Tahoma" panose="020B0604030504040204" pitchFamily="34" charset="0"/>
              </a:rPr>
              <a:t> determinants (enablers and barriers) to five key infant and young child feeding (IYCF) and maternal nutrition </a:t>
            </a:r>
            <a:r>
              <a:rPr lang="en-GB" sz="2700" dirty="0" err="1">
                <a:latin typeface="Tahoma" panose="020B0604030504040204" pitchFamily="34" charset="0"/>
                <a:ea typeface="Tahoma" panose="020B0604030504040204" pitchFamily="34" charset="0"/>
                <a:cs typeface="Tahoma" panose="020B0604030504040204" pitchFamily="34" charset="0"/>
              </a:rPr>
              <a:t>behaviors</a:t>
            </a:r>
            <a:br>
              <a:rPr lang="en-US" sz="2700" dirty="0">
                <a:latin typeface="Tahoma" panose="020B0604030504040204" pitchFamily="34" charset="0"/>
                <a:ea typeface="Tahoma" panose="020B0604030504040204" pitchFamily="34" charset="0"/>
                <a:cs typeface="Tahoma" panose="020B0604030504040204" pitchFamily="34" charset="0"/>
              </a:rPr>
            </a:br>
            <a:br>
              <a:rPr lang="en-GB" sz="2700" dirty="0">
                <a:latin typeface="Tahoma" panose="020B0604030504040204" pitchFamily="34" charset="0"/>
                <a:ea typeface="Tahoma" panose="020B0604030504040204" pitchFamily="34" charset="0"/>
                <a:cs typeface="Tahoma" panose="020B0604030504040204" pitchFamily="34" charset="0"/>
              </a:rPr>
            </a:br>
            <a:r>
              <a:rPr lang="en-GB" sz="2700" dirty="0">
                <a:latin typeface="Tahoma" panose="020B0604030504040204" pitchFamily="34" charset="0"/>
                <a:ea typeface="Tahoma" panose="020B0604030504040204" pitchFamily="34" charset="0"/>
                <a:cs typeface="Tahoma" panose="020B0604030504040204" pitchFamily="34" charset="0"/>
              </a:rPr>
              <a:t>Areas covered were exclusive breastfeeding, dietary diversity, complementary feeding/food density, joint household decision making among couples and consumption of fruits and vegetables)</a:t>
            </a:r>
            <a:br>
              <a:rPr lang="en-US" sz="2700" dirty="0">
                <a:latin typeface="Tahoma" panose="020B0604030504040204" pitchFamily="34" charset="0"/>
                <a:ea typeface="Tahoma" panose="020B0604030504040204" pitchFamily="34" charset="0"/>
                <a:cs typeface="Tahoma" panose="020B0604030504040204" pitchFamily="34" charset="0"/>
              </a:rPr>
            </a:br>
            <a:br>
              <a:rPr lang="en-US" sz="2700" dirty="0">
                <a:latin typeface="Tahoma" panose="020B0604030504040204" pitchFamily="34" charset="0"/>
                <a:ea typeface="Tahoma" panose="020B0604030504040204" pitchFamily="34" charset="0"/>
                <a:cs typeface="Tahoma" panose="020B0604030504040204" pitchFamily="34" charset="0"/>
              </a:rPr>
            </a:br>
            <a:endParaRPr lang="en-US" sz="27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141784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03D6D-AB5E-4745-BD2A-8593CEE5C188}"/>
              </a:ext>
            </a:extLst>
          </p:cNvPr>
          <p:cNvSpPr>
            <a:spLocks noGrp="1"/>
          </p:cNvSpPr>
          <p:nvPr>
            <p:ph type="title"/>
          </p:nvPr>
        </p:nvSpPr>
        <p:spPr/>
        <p:txBody>
          <a:bodyPr>
            <a:normAutofit fontScale="90000"/>
          </a:bodyPr>
          <a:lstStyle/>
          <a:p>
            <a:pPr lvl="0" algn="l"/>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r>
              <a:rPr lang="en-US" altLang="en-US" b="1" dirty="0">
                <a:solidFill>
                  <a:schemeClr val="accent2"/>
                </a:solidFill>
              </a:rPr>
              <a:t>Summary of achievements</a:t>
            </a:r>
            <a:br>
              <a:rPr lang="en-US" dirty="0"/>
            </a:br>
            <a:br>
              <a:rPr lang="en-US" dirty="0"/>
            </a:br>
            <a:r>
              <a:rPr lang="en-US" sz="2700" dirty="0">
                <a:latin typeface="Tahoma" panose="020B0604030504040204" pitchFamily="34" charset="0"/>
                <a:ea typeface="Tahoma" panose="020B0604030504040204" pitchFamily="34" charset="0"/>
                <a:cs typeface="Tahoma" panose="020B0604030504040204" pitchFamily="34" charset="0"/>
              </a:rPr>
              <a:t>Scripts and advocacy messages for radio discussion on women’s empowerment and its links with improved agricultural productivity/ improved nutrition have also been developed.</a:t>
            </a:r>
            <a:br>
              <a:rPr lang="en-US" sz="2700" dirty="0">
                <a:latin typeface="Tahoma" panose="020B0604030504040204" pitchFamily="34" charset="0"/>
                <a:ea typeface="Tahoma" panose="020B0604030504040204" pitchFamily="34" charset="0"/>
                <a:cs typeface="Tahoma" panose="020B0604030504040204" pitchFamily="34" charset="0"/>
              </a:rPr>
            </a:br>
            <a:br>
              <a:rPr lang="en-US" sz="2700" dirty="0">
                <a:latin typeface="Tahoma" panose="020B0604030504040204" pitchFamily="34" charset="0"/>
                <a:ea typeface="Tahoma" panose="020B0604030504040204" pitchFamily="34" charset="0"/>
                <a:cs typeface="Tahoma" panose="020B0604030504040204" pitchFamily="34" charset="0"/>
              </a:rPr>
            </a:br>
            <a:r>
              <a:rPr lang="en-US" sz="2700" dirty="0">
                <a:latin typeface="Tahoma" panose="020B0604030504040204" pitchFamily="34" charset="0"/>
                <a:ea typeface="Tahoma" panose="020B0604030504040204" pitchFamily="34" charset="0"/>
                <a:cs typeface="Tahoma" panose="020B0604030504040204" pitchFamily="34" charset="0"/>
              </a:rPr>
              <a:t>Public nutrition education targeting a large number of people including different influential audiences in society using dynamic radio spots and dramas has commenced on five radio stations (Radio Upper West, </a:t>
            </a:r>
            <a:r>
              <a:rPr lang="en-US" sz="2700" dirty="0" err="1">
                <a:latin typeface="Tahoma" panose="020B0604030504040204" pitchFamily="34" charset="0"/>
                <a:ea typeface="Tahoma" panose="020B0604030504040204" pitchFamily="34" charset="0"/>
                <a:cs typeface="Tahoma" panose="020B0604030504040204" pitchFamily="34" charset="0"/>
              </a:rPr>
              <a:t>Nabiina</a:t>
            </a:r>
            <a:r>
              <a:rPr lang="en-US" sz="2700" dirty="0">
                <a:latin typeface="Tahoma" panose="020B0604030504040204" pitchFamily="34" charset="0"/>
                <a:ea typeface="Tahoma" panose="020B0604030504040204" pitchFamily="34" charset="0"/>
                <a:cs typeface="Tahoma" panose="020B0604030504040204" pitchFamily="34" charset="0"/>
              </a:rPr>
              <a:t> Community Radio, </a:t>
            </a:r>
            <a:r>
              <a:rPr lang="en-US" sz="2700" dirty="0" err="1">
                <a:latin typeface="Tahoma" panose="020B0604030504040204" pitchFamily="34" charset="0"/>
                <a:ea typeface="Tahoma" panose="020B0604030504040204" pitchFamily="34" charset="0"/>
                <a:cs typeface="Tahoma" panose="020B0604030504040204" pitchFamily="34" charset="0"/>
              </a:rPr>
              <a:t>Zaa</a:t>
            </a:r>
            <a:r>
              <a:rPr lang="en-US" sz="2700" dirty="0">
                <a:latin typeface="Tahoma" panose="020B0604030504040204" pitchFamily="34" charset="0"/>
                <a:ea typeface="Tahoma" panose="020B0604030504040204" pitchFamily="34" charset="0"/>
                <a:cs typeface="Tahoma" panose="020B0604030504040204" pitchFamily="34" charset="0"/>
              </a:rPr>
              <a:t> Radio, Radio </a:t>
            </a:r>
            <a:r>
              <a:rPr lang="en-US" sz="2700" dirty="0" err="1">
                <a:latin typeface="Tahoma" panose="020B0604030504040204" pitchFamily="34" charset="0"/>
                <a:ea typeface="Tahoma" panose="020B0604030504040204" pitchFamily="34" charset="0"/>
                <a:cs typeface="Tahoma" panose="020B0604030504040204" pitchFamily="34" charset="0"/>
              </a:rPr>
              <a:t>Wa</a:t>
            </a:r>
            <a:r>
              <a:rPr lang="en-US" sz="2700" dirty="0">
                <a:latin typeface="Tahoma" panose="020B0604030504040204" pitchFamily="34" charset="0"/>
                <a:ea typeface="Tahoma" panose="020B0604030504040204" pitchFamily="34" charset="0"/>
                <a:cs typeface="Tahoma" panose="020B0604030504040204" pitchFamily="34" charset="0"/>
              </a:rPr>
              <a:t> and Radio Justice)</a:t>
            </a:r>
            <a:br>
              <a:rPr lang="en-US" sz="2700" dirty="0">
                <a:latin typeface="Tahoma" panose="020B0604030504040204" pitchFamily="34" charset="0"/>
                <a:ea typeface="Tahoma" panose="020B0604030504040204" pitchFamily="34" charset="0"/>
                <a:cs typeface="Tahoma" panose="020B0604030504040204" pitchFamily="34" charset="0"/>
              </a:rPr>
            </a:br>
            <a:br>
              <a:rPr lang="en-US" sz="2700" dirty="0">
                <a:latin typeface="Tahoma" panose="020B0604030504040204" pitchFamily="34" charset="0"/>
                <a:ea typeface="Tahoma" panose="020B0604030504040204" pitchFamily="34" charset="0"/>
                <a:cs typeface="Tahoma" panose="020B0604030504040204" pitchFamily="34" charset="0"/>
              </a:rPr>
            </a:br>
            <a:r>
              <a:rPr lang="en-US" sz="2700" dirty="0">
                <a:latin typeface="Tahoma" panose="020B0604030504040204" pitchFamily="34" charset="0"/>
                <a:ea typeface="Tahoma" panose="020B0604030504040204" pitchFamily="34" charset="0"/>
                <a:cs typeface="Tahoma" panose="020B0604030504040204" pitchFamily="34" charset="0"/>
              </a:rPr>
              <a:t>Baseline survey has also been conducted to form the basis for assessing the nutrition behaviour change campaigns on radio </a:t>
            </a:r>
            <a:br>
              <a:rPr lang="en-US" dirty="0"/>
            </a:br>
            <a:r>
              <a:rPr lang="en-US" dirty="0"/>
              <a:t> </a:t>
            </a:r>
            <a:br>
              <a:rPr lang="en-US" dirty="0"/>
            </a:br>
            <a:br>
              <a:rPr lang="en-US" sz="2700" dirty="0">
                <a:latin typeface="Tahoma" panose="020B0604030504040204" pitchFamily="34" charset="0"/>
                <a:ea typeface="Tahoma" panose="020B0604030504040204" pitchFamily="34" charset="0"/>
                <a:cs typeface="Tahoma" panose="020B0604030504040204" pitchFamily="34" charset="0"/>
              </a:rPr>
            </a:br>
            <a:endParaRPr lang="en-US" sz="27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36037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5" id="{B7572A97-F6F0-D241-99AD-81B164C75392}" vid="{B71C4711-9970-464C-BE92-AF95AC7E76C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E26CE0-AB66-4F91-BD00-58CA3546E3E5}">
  <ds:schemaRefs>
    <ds:schemaRef ds:uri="http://purl.org/dc/elements/1.1/"/>
    <ds:schemaRef ds:uri="http://schemas.openxmlformats.org/package/2006/metadata/core-properties"/>
    <ds:schemaRef ds:uri="http://purl.org/dc/terms/"/>
    <ds:schemaRef ds:uri="9f5e9607-a28b-487e-b093-da60e75ee109"/>
    <ds:schemaRef ds:uri="http://schemas.microsoft.com/office/2006/documentManagement/types"/>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3.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1789</TotalTime>
  <Words>102</Words>
  <Application>Microsoft Macintosh PowerPoint</Application>
  <PresentationFormat>On-screen Show (4:3)</PresentationFormat>
  <Paragraphs>18</Paragraphs>
  <Slides>7</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7</vt:i4>
      </vt:variant>
    </vt:vector>
  </HeadingPairs>
  <TitlesOfParts>
    <vt:vector size="14" baseType="lpstr">
      <vt:lpstr>Arial</vt:lpstr>
      <vt:lpstr>Calibri</vt:lpstr>
      <vt:lpstr>Gill Sans</vt:lpstr>
      <vt:lpstr>Tahoma</vt:lpstr>
      <vt:lpstr>Wingdings</vt:lpstr>
      <vt:lpstr>Africa RISING presentation_template</vt:lpstr>
      <vt:lpstr>1_Custom Design</vt:lpstr>
      <vt:lpstr>PowerPoint Presentation</vt:lpstr>
      <vt:lpstr>PowerPoint Presentation</vt:lpstr>
      <vt:lpstr>PowerPoint Presentation</vt:lpstr>
      <vt:lpstr> Achievements (progress and/or results) against outputs towards outcome 2 </vt:lpstr>
      <vt:lpstr>        Summary of achievements   Five Barrier Analysis (BA) assessments were conducted to identify the behavioral determinants (enablers and barriers) to five key infant and young child feeding (IYCF) and maternal nutrition behaviors  Areas covered were exclusive breastfeeding, dietary diversity, complementary feeding/food density, joint household decision making among couples and consumption of fruits and vegetables)  </vt:lpstr>
      <vt:lpstr>           Summary of achievements  Scripts and advocacy messages for radio discussion on women’s empowerment and its links with improved agricultural productivity/ improved nutrition have also been developed.  Public nutrition education targeting a large number of people including different influential audiences in society using dynamic radio spots and dramas has commenced on five radio stations (Radio Upper West, Nabiina Community Radio, Zaa Radio, Radio Wa and Radio Justice)  Baseline survey has also been conducted to form the basis for assessing the nutrition behaviour change campaigns on radio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Jonathan Odhong', IITA</cp:lastModifiedBy>
  <cp:revision>98</cp:revision>
  <cp:lastPrinted>2011-10-06T11:45:23Z</cp:lastPrinted>
  <dcterms:created xsi:type="dcterms:W3CDTF">2018-05-19T10:21:56Z</dcterms:created>
  <dcterms:modified xsi:type="dcterms:W3CDTF">2019-05-29T13:33:17Z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